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4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4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75B"/>
    <a:srgbClr val="1B7979"/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4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7CBB-B96A-4206-8526-42B4037DB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6EBBD-D191-4871-9CD6-A80579DCE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8E178-D35C-431C-A8D4-BBE0732F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9D825-2F32-4972-AF33-18C45F0E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E197D-113F-4857-94A9-6F2B0E92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416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1D1D-0AA4-4029-A6FB-62211C03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4F928-98A5-4D3A-892F-7C06AC1A1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26478-E9ED-42AD-9365-0FF6E20AE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6D936-4EA7-46B5-AB4C-0A3A55A90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68057-82D8-4FEC-A0E7-617945E8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188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DD6E1-5825-40C5-8F4D-278A37389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FA067-EA82-4B71-8EF2-B33477C75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6FDA0-CE41-4D1C-9740-C96CB9CE2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069E1-4D05-4D18-B76D-67CBE13B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3982-188E-498C-8C62-53D721B6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1057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851554" y="5346778"/>
            <a:ext cx="6426593" cy="82076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1553" y="3325467"/>
            <a:ext cx="7431464" cy="917592"/>
          </a:xfrm>
        </p:spPr>
        <p:txBody>
          <a:bodyPr anchor="b">
            <a:noAutofit/>
          </a:bodyPr>
          <a:lstStyle>
            <a:lvl1pPr algn="l">
              <a:defRPr sz="3200" b="1" i="0">
                <a:solidFill>
                  <a:srgbClr val="6C3D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1553" y="4375035"/>
            <a:ext cx="7431464" cy="819133"/>
          </a:xfrm>
        </p:spPr>
        <p:txBody>
          <a:bodyPr>
            <a:normAutofit/>
          </a:bodyPr>
          <a:lstStyle>
            <a:lvl1pPr marL="0" indent="0" algn="l">
              <a:buNone/>
              <a:defRPr sz="2400" b="0" i="1">
                <a:solidFill>
                  <a:srgbClr val="00889C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93845" cy="15380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008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AE5D-787A-4539-876D-64206DDF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3460-5A32-41C0-84E4-B965669AB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03D7F-C3FD-4D86-8219-7F2A1AE9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54617-62DA-49F1-99E2-CF9740FF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ACE90-7CAD-4D7C-868F-ECD3A534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374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152F-AC26-4307-BFA2-4C9DB1E0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D43F8-AC77-412A-AC54-B77DCF36C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0D6EF-E328-4FD8-92F5-51F64047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D50C-1B1B-4702-9877-FD8F3FE3C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F6FD0-B144-4846-B8E7-2C889B8E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64460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DE65-FF14-4C4B-9E37-81417F64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DDD2D-08A4-41E6-B433-437428313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C0CAE-BA5B-457F-9EE1-4F532CE43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9108E-5121-4563-810F-665E3D3EC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68DC4-0416-42D1-8235-7D8FE8A5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7016C-85CE-4DF8-A570-38D2308E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586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B16B-AA74-488A-9963-7D82E754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D0A6E-46BC-4BD0-BEF7-56BA36E29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070F2-C9E9-408F-928F-B1090F70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E7157-D454-4B8F-A346-4136E454B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0FEB9-EC4B-4900-BEAD-A1F4385BD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02115-EBF3-4031-AAD4-7B8FB8EE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BCB9A-0D46-4A14-BD80-88C17F2C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A979A-2F20-4C6F-A4A8-F51DC60F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3987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31E1-EE26-4297-AD52-61D8772F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E8D89-CC5B-4CF8-814F-507CF7A7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9B291-8D29-4B42-8A93-9D5F184E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F6BCE-08B8-49D2-B886-4947D7EC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3297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ECACA-03ED-4137-9171-57D72CEA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EC026D-174D-4780-A344-43B48C2D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91BE5-12F0-4696-A6D7-B3E4134E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405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8A65-B324-4E67-A6AB-92B19F9F2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B7B90-5431-4C08-BD8E-6695EECD3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B514F-4F41-40FF-8FB9-5D19CBBD0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CF5CF-CF6B-4C55-B7BE-7A35717C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C4565-1B09-4BAB-8AD4-7A1F2ABF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FDAA3-618A-4850-B112-D73F9097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3096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E265-B922-4678-8594-C4E292B57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70C639-54A6-4929-8B16-F4D56F783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14B9A-D541-4CD1-BFCB-0DF4AEE4D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1DDCB-AA36-4BEB-BAD7-4E24076C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F5B15-7AB2-40EB-872A-F6067E10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44CDD-4195-4265-88C8-2F3BE167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064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CDE72-26B8-4225-A944-EB31A9F8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20CE1-8B8A-4625-836B-3005C9C1E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E1621-6AEC-4E9E-9CC7-36C92F0CF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A430-886B-4A19-87CB-1F5B89698F41}" type="datetimeFigureOut">
              <a:rPr lang="en-ZA" smtClean="0"/>
              <a:t>2023/10/09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1801D-961B-4CD9-8FD4-5EBC5AF13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FE503-C626-4F6C-BD93-972E2445F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2D272-AA45-4CE5-8D37-2A65B4C356B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306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3754" y="2136372"/>
            <a:ext cx="9044246" cy="1816331"/>
          </a:xfrm>
        </p:spPr>
        <p:txBody>
          <a:bodyPr/>
          <a:lstStyle/>
          <a:p>
            <a:pPr algn="ctr"/>
            <a:r>
              <a:rPr lang="en-GB" sz="2800" kern="1400" spc="25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Serious Game Development for Dementia Care Using Preferred Music, Music Therapy</a:t>
            </a:r>
            <a:br>
              <a:rPr lang="en-ZA" sz="1800" kern="1400" spc="25" dirty="0">
                <a:solidFill>
                  <a:srgbClr val="1736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9078" y="4150591"/>
            <a:ext cx="5573598" cy="81913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err="1"/>
              <a:t>Loftie</a:t>
            </a:r>
            <a:r>
              <a:rPr lang="en-US" sz="2800" b="1" dirty="0"/>
              <a:t> Fourie</a:t>
            </a:r>
          </a:p>
          <a:p>
            <a:pPr algn="ctr"/>
            <a:r>
              <a:rPr lang="en-US" sz="2800" b="1" dirty="0"/>
              <a:t>31607500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2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B1ECC6-5121-098A-F8D4-3765AF9F075B}"/>
              </a:ext>
            </a:extLst>
          </p:cNvPr>
          <p:cNvSpPr/>
          <p:nvPr/>
        </p:nvSpPr>
        <p:spPr>
          <a:xfrm rot="19196650">
            <a:off x="-2506122" y="-477911"/>
            <a:ext cx="10943328" cy="3435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7E0EB4-A72E-EF67-390F-E23F6C987100}"/>
              </a:ext>
            </a:extLst>
          </p:cNvPr>
          <p:cNvSpPr/>
          <p:nvPr/>
        </p:nvSpPr>
        <p:spPr>
          <a:xfrm rot="19200929">
            <a:off x="-1526691" y="3286366"/>
            <a:ext cx="9296183" cy="249885"/>
          </a:xfrm>
          <a:prstGeom prst="rect">
            <a:avLst/>
          </a:prstGeom>
          <a:solidFill>
            <a:srgbClr val="3E1B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E7749-6496-604C-AF96-C9EC72E5086B}"/>
              </a:ext>
            </a:extLst>
          </p:cNvPr>
          <p:cNvSpPr/>
          <p:nvPr/>
        </p:nvSpPr>
        <p:spPr>
          <a:xfrm rot="19200929">
            <a:off x="-1639981" y="3681276"/>
            <a:ext cx="9121047" cy="303656"/>
          </a:xfrm>
          <a:prstGeom prst="rect">
            <a:avLst/>
          </a:prstGeom>
          <a:solidFill>
            <a:srgbClr val="3E1B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2D4DD-2DA5-495D-8872-E685DAD9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Problem Statement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538D6-96EC-46B1-9A5C-9FD8F2E1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0" y="1645895"/>
            <a:ext cx="5735933" cy="17616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Developing a Music Therapy-Based Serious Game for Dementia Care and Incorporating preferred music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275925-B0C5-5D37-A248-8BB645513A3C}"/>
              </a:ext>
            </a:extLst>
          </p:cNvPr>
          <p:cNvSpPr/>
          <p:nvPr/>
        </p:nvSpPr>
        <p:spPr>
          <a:xfrm>
            <a:off x="3527289" y="4152900"/>
            <a:ext cx="3389314" cy="2376299"/>
          </a:xfrm>
          <a:prstGeom prst="roundRect">
            <a:avLst/>
          </a:prstGeom>
          <a:solidFill>
            <a:srgbClr val="1B79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D858B8-1FE4-D152-713D-A21C366657B0}"/>
              </a:ext>
            </a:extLst>
          </p:cNvPr>
          <p:cNvSpPr/>
          <p:nvPr/>
        </p:nvSpPr>
        <p:spPr>
          <a:xfrm>
            <a:off x="7994900" y="4116576"/>
            <a:ext cx="3389314" cy="2376299"/>
          </a:xfrm>
          <a:prstGeom prst="roundRect">
            <a:avLst/>
          </a:prstGeom>
          <a:solidFill>
            <a:srgbClr val="1B79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B2CAC-8DD1-1A7C-221D-C18BBF0EFFC6}"/>
              </a:ext>
            </a:extLst>
          </p:cNvPr>
          <p:cNvSpPr/>
          <p:nvPr/>
        </p:nvSpPr>
        <p:spPr>
          <a:xfrm>
            <a:off x="4364435" y="4152900"/>
            <a:ext cx="1752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Aim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064FA0-8502-2225-B561-B691DEE8535C}"/>
              </a:ext>
            </a:extLst>
          </p:cNvPr>
          <p:cNvSpPr/>
          <p:nvPr/>
        </p:nvSpPr>
        <p:spPr>
          <a:xfrm>
            <a:off x="4028146" y="4788727"/>
            <a:ext cx="23876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Improving the Quality of life for patients living with Dementia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78B5BB-1FAE-B706-DDB1-04379D14742B}"/>
              </a:ext>
            </a:extLst>
          </p:cNvPr>
          <p:cNvSpPr/>
          <p:nvPr/>
        </p:nvSpPr>
        <p:spPr>
          <a:xfrm>
            <a:off x="8687917" y="4152900"/>
            <a:ext cx="200327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Advantages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86C5BE-FCC9-024F-EC1C-081BCB38D2F8}"/>
              </a:ext>
            </a:extLst>
          </p:cNvPr>
          <p:cNvSpPr/>
          <p:nvPr/>
        </p:nvSpPr>
        <p:spPr>
          <a:xfrm>
            <a:off x="8264911" y="4788727"/>
            <a:ext cx="2930635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Long-term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Enhanced Engagement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 St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advantages of preferred music</a:t>
            </a:r>
          </a:p>
        </p:txBody>
      </p:sp>
    </p:spTree>
    <p:extLst>
      <p:ext uri="{BB962C8B-B14F-4D97-AF65-F5344CB8AC3E}">
        <p14:creationId xmlns:p14="http://schemas.microsoft.com/office/powerpoint/2010/main" val="382170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2" grpId="0"/>
      <p:bldP spid="3" grpId="0" build="p"/>
      <p:bldP spid="9" grpId="0" animBg="1"/>
      <p:bldP spid="10" grpId="0" animBg="1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A970-BE2B-4893-B056-A8A79CFA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5BB88-240F-4804-9A94-668D8E215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a design science methodology to develop a serious game, a preferred music script as well as a controller for the game.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Game is developed in Godot with simplicity and playability in mind.</a:t>
            </a:r>
          </a:p>
          <a:p>
            <a:pPr marL="0" indent="0">
              <a:buNone/>
            </a:pPr>
            <a:r>
              <a:rPr lang="en-US" dirty="0"/>
              <a:t>The preferred music script will be used to analyze and dissect mp3 files that will be used by the game.</a:t>
            </a:r>
          </a:p>
          <a:p>
            <a:pPr marL="0" indent="0">
              <a:buNone/>
            </a:pPr>
            <a:r>
              <a:rPr lang="en-US" dirty="0"/>
              <a:t>The controller will ensure physical and cognitive engagement as well as improving ease of use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58334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EA29-85FD-4416-9141-AC0A4D56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B3FBD-03D0-99DB-9C78-5E13E831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Serious Games</a:t>
            </a:r>
          </a:p>
          <a:p>
            <a:r>
              <a:rPr lang="en-ZA" dirty="0"/>
              <a:t>A game with a primary purpose other than entertainment, usually for education, training, or other goals</a:t>
            </a:r>
          </a:p>
          <a:p>
            <a:pPr marL="0" indent="0">
              <a:buNone/>
            </a:pPr>
            <a:r>
              <a:rPr lang="en-ZA" dirty="0"/>
              <a:t>Music Therapy</a:t>
            </a:r>
          </a:p>
          <a:p>
            <a:r>
              <a:rPr lang="en-ZA" dirty="0"/>
              <a:t>The use of music to improve physical, emotional and mental well-being</a:t>
            </a:r>
          </a:p>
          <a:p>
            <a:pPr marL="0" indent="0">
              <a:buNone/>
            </a:pPr>
            <a:r>
              <a:rPr lang="en-ZA" dirty="0"/>
              <a:t>Preferred Music</a:t>
            </a:r>
          </a:p>
          <a:p>
            <a:r>
              <a:rPr lang="en-ZA" dirty="0"/>
              <a:t>Music that is preferred or favoured by the patient</a:t>
            </a:r>
          </a:p>
        </p:txBody>
      </p:sp>
    </p:spTree>
    <p:extLst>
      <p:ext uri="{BB962C8B-B14F-4D97-AF65-F5344CB8AC3E}">
        <p14:creationId xmlns:p14="http://schemas.microsoft.com/office/powerpoint/2010/main" val="255016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1EA0-C596-23D3-1586-63483B94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Artefact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1B353-C61E-5D9A-9D27-5AF79CCAC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Tune Therapy</a:t>
            </a:r>
          </a:p>
          <a:p>
            <a:r>
              <a:rPr lang="en-US" sz="2400"/>
              <a:t>A game written in Godot to use the drums or claps in music to play the game. Incorporating aimed motivational reassurance to encourage players</a:t>
            </a:r>
          </a:p>
          <a:p>
            <a:pPr marL="0" indent="0">
              <a:buNone/>
            </a:pPr>
            <a:r>
              <a:rPr lang="en-US"/>
              <a:t>Preferred Music Script</a:t>
            </a:r>
          </a:p>
          <a:p>
            <a:r>
              <a:rPr lang="en-US" sz="2400"/>
              <a:t>Using Python to get the percussive spectrograms of mp3 files and using a function to determine the appropriate frequency range where the desired number of beats are received for the game.</a:t>
            </a:r>
          </a:p>
          <a:p>
            <a:pPr marL="0" indent="0">
              <a:buNone/>
            </a:pPr>
            <a:r>
              <a:rPr lang="en-US"/>
              <a:t>Controller</a:t>
            </a:r>
          </a:p>
          <a:p>
            <a:r>
              <a:rPr lang="en-US" sz="2400"/>
              <a:t>Using Raspberry Pis to develop a drum to be used for the game. These controllers are wireless to remove any hazards and can easily replicated.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253259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8BE2-DBC8-4745-7A21-B0A64BC5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ZA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F7AC432-D5B9-DD53-234F-533F24E8E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8215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CFAE-7D62-FFB6-55CF-F6D2FEA6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ECA3F-5EB5-1E27-92E5-7FB7E3043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Docter Susan </a:t>
            </a:r>
            <a:r>
              <a:rPr lang="en-US" dirty="0" err="1"/>
              <a:t>Coetzer</a:t>
            </a:r>
            <a:r>
              <a:rPr lang="en-US" dirty="0"/>
              <a:t>, Geriatrician and Vice President of the South African Geriatrics Society</a:t>
            </a:r>
          </a:p>
          <a:p>
            <a:pPr marL="0" indent="0">
              <a:buNone/>
            </a:pPr>
            <a:r>
              <a:rPr lang="en-US" sz="1400" dirty="0"/>
              <a:t>Effectiveness 10</a:t>
            </a:r>
          </a:p>
          <a:p>
            <a:pPr marL="0" indent="0">
              <a:buNone/>
            </a:pPr>
            <a:r>
              <a:rPr lang="en-US" sz="1400" dirty="0"/>
              <a:t>Usability 8</a:t>
            </a:r>
          </a:p>
          <a:p>
            <a:pPr marL="0" indent="0">
              <a:buNone/>
            </a:pPr>
            <a:r>
              <a:rPr lang="en-US" sz="1400" dirty="0"/>
              <a:t>Engagement 9</a:t>
            </a:r>
          </a:p>
          <a:p>
            <a:pPr marL="0" indent="0">
              <a:buNone/>
            </a:pPr>
            <a:r>
              <a:rPr lang="en-US" sz="1400" dirty="0"/>
              <a:t>Integration of Music Therapy 10</a:t>
            </a:r>
          </a:p>
          <a:p>
            <a:pPr marL="0" indent="0">
              <a:buNone/>
            </a:pPr>
            <a:r>
              <a:rPr lang="en-US" sz="1400" dirty="0"/>
              <a:t>Accessibility 7</a:t>
            </a:r>
          </a:p>
          <a:p>
            <a:pPr marL="0" indent="0">
              <a:buNone/>
            </a:pPr>
            <a:r>
              <a:rPr lang="en-US" sz="1400" dirty="0"/>
              <a:t>Implementation 9</a:t>
            </a:r>
          </a:p>
          <a:p>
            <a:pPr marL="0" indent="0">
              <a:buNone/>
            </a:pPr>
            <a:r>
              <a:rPr lang="en-US" sz="1400" dirty="0"/>
              <a:t>Impact on emotional well-being 9</a:t>
            </a:r>
          </a:p>
          <a:p>
            <a:pPr marL="0" indent="0">
              <a:buNone/>
            </a:pPr>
            <a:r>
              <a:rPr lang="en-US" sz="1400" dirty="0"/>
              <a:t>Integration with care plans 10</a:t>
            </a:r>
          </a:p>
          <a:p>
            <a:pPr marL="0" indent="0">
              <a:buNone/>
            </a:pPr>
            <a:r>
              <a:rPr lang="en-US" sz="1400" dirty="0"/>
              <a:t>Adherence and Long-Term Use 9</a:t>
            </a:r>
          </a:p>
          <a:p>
            <a:pPr marL="0" indent="0">
              <a:buNone/>
            </a:pPr>
            <a:r>
              <a:rPr lang="en-US" sz="1400" dirty="0"/>
              <a:t>Customization 10</a:t>
            </a:r>
          </a:p>
          <a:p>
            <a:pPr marL="0" indent="0">
              <a:buNone/>
            </a:pPr>
            <a:r>
              <a:rPr lang="en-US" sz="1400" dirty="0"/>
              <a:t>Ethical considerations 9</a:t>
            </a:r>
            <a:endParaRPr lang="en-US" sz="1800" dirty="0"/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9009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FB84-647D-F97D-471F-0E1ED994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3A7EE-F37A-0DC8-BB05-8B816BBC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Patients’ benefits are enhanced through the integration of preferred music and long-term usability is promoted. The development of a user-friendly controller further ensures simplicity and understandability, thus increasing the accessibility and feasibility of this as an intervention for </a:t>
            </a:r>
            <a:r>
              <a:rPr lang="en-US"/>
              <a:t>dementia patients.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3012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mer Container">
            <a:extLst>
              <a:ext uri="{FF2B5EF4-FFF2-40B4-BE49-F238E27FC236}">
                <a16:creationId xmlns:a16="http://schemas.microsoft.com/office/drawing/2014/main" id="{C6B60DFD-3A84-4B4D-811C-12DBA748FCC5}"/>
              </a:ext>
            </a:extLst>
          </p:cNvPr>
          <p:cNvSpPr/>
          <p:nvPr/>
        </p:nvSpPr>
        <p:spPr>
          <a:xfrm rot="16200000">
            <a:off x="5550234" y="1250830"/>
            <a:ext cx="1015662" cy="921987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mer">
            <a:extLst>
              <a:ext uri="{FF2B5EF4-FFF2-40B4-BE49-F238E27FC236}">
                <a16:creationId xmlns:a16="http://schemas.microsoft.com/office/drawing/2014/main" id="{EABB14D1-706F-40BC-A434-79E8E0E64CC5}"/>
              </a:ext>
            </a:extLst>
          </p:cNvPr>
          <p:cNvSpPr/>
          <p:nvPr/>
        </p:nvSpPr>
        <p:spPr>
          <a:xfrm rot="16200000">
            <a:off x="5588170" y="1288764"/>
            <a:ext cx="1015663" cy="9144002"/>
          </a:xfrm>
          <a:prstGeom prst="rect">
            <a:avLst/>
          </a:prstGeom>
          <a:solidFill>
            <a:srgbClr val="6C3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191B9-8C46-480C-9534-0CF6394633DF}"/>
              </a:ext>
            </a:extLst>
          </p:cNvPr>
          <p:cNvSpPr txBox="1"/>
          <p:nvPr/>
        </p:nvSpPr>
        <p:spPr>
          <a:xfrm>
            <a:off x="2125134" y="5352935"/>
            <a:ext cx="817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ZA" sz="6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Loading…</a:t>
            </a:r>
          </a:p>
        </p:txBody>
      </p:sp>
    </p:spTree>
    <p:extLst>
      <p:ext uri="{BB962C8B-B14F-4D97-AF65-F5344CB8AC3E}">
        <p14:creationId xmlns:p14="http://schemas.microsoft.com/office/powerpoint/2010/main" val="380281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364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Serious Game Development for Dementia Care Using Preferred Music, Music Therapy </vt:lpstr>
      <vt:lpstr>Problem Statement</vt:lpstr>
      <vt:lpstr>Methodology</vt:lpstr>
      <vt:lpstr>Concepts</vt:lpstr>
      <vt:lpstr>Artefact</vt:lpstr>
      <vt:lpstr>Demonstration</vt:lpstr>
      <vt:lpstr>Results</vt:lpstr>
      <vt:lpstr>Conclusion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Estelle Taylor</dc:creator>
  <cp:lastModifiedBy>LOFTIE FOURIE</cp:lastModifiedBy>
  <cp:revision>3</cp:revision>
  <dcterms:created xsi:type="dcterms:W3CDTF">2023-09-29T16:34:46Z</dcterms:created>
  <dcterms:modified xsi:type="dcterms:W3CDTF">2023-10-09T23:18:08Z</dcterms:modified>
</cp:coreProperties>
</file>